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7"/>
  </p:notesMasterIdLst>
  <p:sldIdLst>
    <p:sldId id="256" r:id="rId2"/>
    <p:sldId id="304" r:id="rId3"/>
    <p:sldId id="306" r:id="rId4"/>
    <p:sldId id="258" r:id="rId5"/>
    <p:sldId id="302" r:id="rId6"/>
    <p:sldId id="261" r:id="rId7"/>
    <p:sldId id="307" r:id="rId8"/>
    <p:sldId id="308" r:id="rId9"/>
    <p:sldId id="328" r:id="rId10"/>
    <p:sldId id="309" r:id="rId11"/>
    <p:sldId id="310" r:id="rId12"/>
    <p:sldId id="311" r:id="rId13"/>
    <p:sldId id="297" r:id="rId14"/>
    <p:sldId id="326" r:id="rId15"/>
    <p:sldId id="312" r:id="rId16"/>
    <p:sldId id="313" r:id="rId17"/>
    <p:sldId id="329" r:id="rId18"/>
    <p:sldId id="314" r:id="rId19"/>
    <p:sldId id="315" r:id="rId20"/>
    <p:sldId id="298" r:id="rId21"/>
    <p:sldId id="316" r:id="rId22"/>
    <p:sldId id="317" r:id="rId23"/>
    <p:sldId id="299" r:id="rId24"/>
    <p:sldId id="318" r:id="rId25"/>
    <p:sldId id="319" r:id="rId26"/>
    <p:sldId id="320" r:id="rId27"/>
    <p:sldId id="330" r:id="rId28"/>
    <p:sldId id="321" r:id="rId29"/>
    <p:sldId id="327" r:id="rId30"/>
    <p:sldId id="300" r:id="rId31"/>
    <p:sldId id="322" r:id="rId32"/>
    <p:sldId id="323" r:id="rId33"/>
    <p:sldId id="324" r:id="rId34"/>
    <p:sldId id="325" r:id="rId35"/>
    <p:sldId id="270" r:id="rId36"/>
  </p:sldIdLst>
  <p:sldSz cx="9144000" cy="5143500" type="screen16x9"/>
  <p:notesSz cx="6858000" cy="9144000"/>
  <p:embeddedFontLst>
    <p:embeddedFont>
      <p:font typeface="Anaheim" pitchFamily="2" charset="77"/>
      <p:regular r:id="rId38"/>
      <p:bold r:id="rId39"/>
    </p:embeddedFont>
    <p:embeddedFont>
      <p:font typeface="Edu VIC WA NT Beginner" pitchFamily="2" charset="0"/>
      <p:regular r:id="rId40"/>
      <p:bold r:id="rId41"/>
    </p:embeddedFont>
    <p:embeddedFont>
      <p:font typeface="Mulish" pitchFamily="2" charset="77"/>
      <p:regular r:id="rId42"/>
      <p:bold r:id="rId43"/>
      <p:italic r:id="rId44"/>
      <p:boldItalic r:id="rId45"/>
    </p:embeddedFont>
    <p:embeddedFont>
      <p:font typeface="Nunito Light" panose="020F0302020204030204" pitchFamily="34" charset="0"/>
      <p:regular r:id="rId46"/>
      <p:italic r:id="rId47"/>
    </p:embeddedFont>
    <p:embeddedFont>
      <p:font typeface="Raleway" pitchFamily="2" charset="77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7981"/>
  </p:normalViewPr>
  <p:slideViewPr>
    <p:cSldViewPr snapToGrid="0">
      <p:cViewPr varScale="1">
        <p:scale>
          <a:sx n="96" d="100"/>
          <a:sy n="96" d="100"/>
        </p:scale>
        <p:origin x="2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90CBD2-8AFB-38DE-5EC0-ED6E5DDB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4BA658E4-A2BE-2811-20B7-960D9136F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58A1582F-47A1-F28B-9D18-FFFCC6706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64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6665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07794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7129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69FF24F-35ED-7D04-C858-54F07F6D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833355F-4970-57B1-4CBA-40D31E0D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4770AAAD-C8DA-7F41-1EC3-50BF8DFC3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2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DF8BDF34-F510-5F88-4C04-D628796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48152D4-A10D-0269-4532-399D979AD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07E26998-4B1E-9CA7-89FD-46C230CB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57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83318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525604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20154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0579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56095216-65AC-2332-1501-F35B0506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2A83B518-23D0-191B-CCD8-97CA9577B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6F54DA00-A70A-F17E-62FF-1DAD6C367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111447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1149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969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3583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52655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2720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65551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90" name="Google Shape;590;p2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2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396113" y="4554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396132" y="4027835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492363" y="4444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428845" y="856010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01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2894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882087" y="1885850"/>
            <a:ext cx="1288800" cy="6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>
            <a:spLocks noGrp="1"/>
          </p:cNvSpPr>
          <p:nvPr>
            <p:ph type="pic" idx="3"/>
          </p:nvPr>
        </p:nvSpPr>
        <p:spPr>
          <a:xfrm>
            <a:off x="1170463" y="984900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"/>
          <p:cNvSpPr/>
          <p:nvPr/>
        </p:nvSpPr>
        <p:spPr>
          <a:xfrm>
            <a:off x="421425" y="1093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332875" y="5394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43" name="Google Shape;243;p1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" name="Google Shape;260;p1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3" hasCustomPrompt="1"/>
          </p:nvPr>
        </p:nvSpPr>
        <p:spPr>
          <a:xfrm>
            <a:off x="173397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6" hasCustomPrompt="1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7" hasCustomPrompt="1"/>
          </p:nvPr>
        </p:nvSpPr>
        <p:spPr>
          <a:xfrm>
            <a:off x="66753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3"/>
          </p:nvPr>
        </p:nvSpPr>
        <p:spPr>
          <a:xfrm>
            <a:off x="94857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14"/>
          </p:nvPr>
        </p:nvSpPr>
        <p:spPr>
          <a:xfrm>
            <a:off x="34192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5"/>
          </p:nvPr>
        </p:nvSpPr>
        <p:spPr>
          <a:xfrm>
            <a:off x="58899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500875" y="12198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8602650" y="8276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54250" y="37047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0538" y="42319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05" name="Google Shape;305;p1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8513150" y="5854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8564038" y="11332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437200" y="4484388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380050" y="4039321"/>
            <a:ext cx="190021" cy="190003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3DC8F-9D30-1FAD-63D6-08CBFB61F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759D6-C033-6BE6-409A-51846DE538C3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9B811-4E2A-C0ED-4258-F7C382E1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54110"/>
            <a:ext cx="7772400" cy="2832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10017-2D63-3F58-D19C-D8E2FD50EDE7}"/>
              </a:ext>
            </a:extLst>
          </p:cNvPr>
          <p:cNvSpPr txBox="1"/>
          <p:nvPr/>
        </p:nvSpPr>
        <p:spPr>
          <a:xfrm>
            <a:off x="1138120" y="3940663"/>
            <a:ext cx="6867759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VN" sz="1600" b="1" u="sng" dirty="0"/>
              <a:t>Tip:</a:t>
            </a:r>
            <a:r>
              <a:rPr lang="en-VN" sz="1600" dirty="0"/>
              <a:t> Words ending in -tion are always stressed just before that suffix. </a:t>
            </a:r>
          </a:p>
          <a:p>
            <a:r>
              <a:rPr lang="en-VN" sz="1600" dirty="0"/>
              <a:t>For example, in-for-</a:t>
            </a:r>
            <a:r>
              <a:rPr lang="en-VN" sz="1600" b="1" dirty="0"/>
              <a:t>ma</a:t>
            </a:r>
            <a:r>
              <a:rPr lang="en-VN" sz="1600" dirty="0"/>
              <a:t>-tion; pro-</a:t>
            </a:r>
            <a:r>
              <a:rPr lang="en-VN" sz="1600" b="1" dirty="0"/>
              <a:t>duc</a:t>
            </a:r>
            <a:r>
              <a:rPr lang="en-VN" sz="1600" dirty="0"/>
              <a:t>-tion; </a:t>
            </a:r>
            <a:r>
              <a:rPr lang="en-VN" sz="1600" b="1" dirty="0"/>
              <a:t>ac</a:t>
            </a:r>
            <a:r>
              <a:rPr lang="en-VN" sz="1600" dirty="0"/>
              <a:t>-tion; or-gan-i-</a:t>
            </a:r>
            <a:r>
              <a:rPr lang="en-VN" sz="1600" b="1" dirty="0"/>
              <a:t>za</a:t>
            </a:r>
            <a:r>
              <a:rPr lang="en-VN" sz="1600" dirty="0"/>
              <a:t>-tion.</a:t>
            </a:r>
          </a:p>
        </p:txBody>
      </p:sp>
    </p:spTree>
    <p:extLst>
      <p:ext uri="{BB962C8B-B14F-4D97-AF65-F5344CB8AC3E}">
        <p14:creationId xmlns:p14="http://schemas.microsoft.com/office/powerpoint/2010/main" val="41620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5D80E-72D5-4E8E-D6FE-E497F23F2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DEBFDD-6DCA-D7A5-AB30-4966FBF6E36A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787A5-26A7-620B-20C4-4E4E56EB3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26173"/>
            <a:ext cx="7772400" cy="249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D73BA-6FFE-02A3-7A85-56279086E697}"/>
              </a:ext>
            </a:extLst>
          </p:cNvPr>
          <p:cNvSpPr txBox="1"/>
          <p:nvPr/>
        </p:nvSpPr>
        <p:spPr>
          <a:xfrm>
            <a:off x="2462645" y="2227278"/>
            <a:ext cx="1620982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advertisement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excitement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information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production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FA378-F089-E2A0-4C27-3378A7EA74CD}"/>
              </a:ext>
            </a:extLst>
          </p:cNvPr>
          <p:cNvSpPr txBox="1"/>
          <p:nvPr/>
        </p:nvSpPr>
        <p:spPr>
          <a:xfrm>
            <a:off x="6384582" y="2227277"/>
            <a:ext cx="1813212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action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entertainment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encouragement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26968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A5D9E-54C5-185D-E7CA-7E1139159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8754C3-AB4D-7C49-D2CF-21355C9BA238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49EE9-69A9-70B7-D591-6CE320C8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49" y="0"/>
            <a:ext cx="6939501" cy="4589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055DE-13CF-4972-17E1-B65D74177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48" y="4552333"/>
            <a:ext cx="6939501" cy="468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7402D7-0868-22E7-B13F-E99AD4619BE5}"/>
              </a:ext>
            </a:extLst>
          </p:cNvPr>
          <p:cNvSpPr txBox="1"/>
          <p:nvPr/>
        </p:nvSpPr>
        <p:spPr>
          <a:xfrm>
            <a:off x="4849957" y="553883"/>
            <a:ext cx="566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advertise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33E323-438E-3B06-9CA6-5CCAAC5EB874}"/>
              </a:ext>
            </a:extLst>
          </p:cNvPr>
          <p:cNvSpPr txBox="1"/>
          <p:nvPr/>
        </p:nvSpPr>
        <p:spPr>
          <a:xfrm>
            <a:off x="2802948" y="1196983"/>
            <a:ext cx="566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encourage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A0570-BBE8-86E3-CEDE-93A40328BA47}"/>
              </a:ext>
            </a:extLst>
          </p:cNvPr>
          <p:cNvSpPr txBox="1"/>
          <p:nvPr/>
        </p:nvSpPr>
        <p:spPr>
          <a:xfrm>
            <a:off x="3135457" y="1858725"/>
            <a:ext cx="566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popular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B2704-10C9-EA26-6956-EB297E80DAB9}"/>
              </a:ext>
            </a:extLst>
          </p:cNvPr>
          <p:cNvSpPr txBox="1"/>
          <p:nvPr/>
        </p:nvSpPr>
        <p:spPr>
          <a:xfrm>
            <a:off x="3675784" y="2530166"/>
            <a:ext cx="566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aim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EF80F6-1776-BBAB-6117-35AA57E68961}"/>
              </a:ext>
            </a:extLst>
          </p:cNvPr>
          <p:cNvSpPr txBox="1"/>
          <p:nvPr/>
        </p:nvSpPr>
        <p:spPr>
          <a:xfrm>
            <a:off x="3336184" y="3191908"/>
            <a:ext cx="1204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product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DB8DD8-0FDA-A97E-140B-552F91FD3DE9}"/>
              </a:ext>
            </a:extLst>
          </p:cNvPr>
          <p:cNvSpPr txBox="1"/>
          <p:nvPr/>
        </p:nvSpPr>
        <p:spPr>
          <a:xfrm>
            <a:off x="2360521" y="3863349"/>
            <a:ext cx="566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qualities</a:t>
            </a:r>
          </a:p>
        </p:txBody>
      </p:sp>
    </p:spTree>
    <p:extLst>
      <p:ext uri="{BB962C8B-B14F-4D97-AF65-F5344CB8AC3E}">
        <p14:creationId xmlns:p14="http://schemas.microsoft.com/office/powerpoint/2010/main" val="23317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5A4DBC48-9B81-5B07-F2C2-35203E71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57959136-6D37-E485-3D2E-EAE9964C4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A62C3077-1D08-3251-4584-2244BF14B3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04E116AC-3DA3-503C-701C-3212CB6A1A33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4C2815DF-BAC0-A2D7-5880-29D0EDC0586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201057F-6A36-796A-3419-5EE587DDDA5C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1B787F3-8370-F6EB-42EC-23093EA20B04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5EE680C-F775-889C-2D37-CD22F26B321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D5421430-B2E5-6ECB-973D-351DA40DF8FD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D39C4A0A-B5DB-ED7D-B604-BCE92295EBD5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2A67A53F-642A-D51D-BBDF-5C00447A1B52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B40A3EC6-C017-2978-5FFB-BAC8A2A6988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AC930E82-EE82-665D-7332-7839A68D4FA0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AA1D2DFC-EA7B-9900-424D-6A4BA73BA665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7531DCA1-7B9C-A993-3666-D4CB3E0910E0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86DE5234-18D0-A489-4445-B62F5FF43D93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174C2F9-D9A4-0B58-2197-F67CCD7F5FF0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1C2B70D3-6C37-E527-473B-B4D5D6EA279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CD66B158-EB4D-83F0-D2AC-41DCF17A69A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D2C57D18-0D43-D39F-D426-36AABA365D44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833A84C9-D267-1AFC-4404-279A8907195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032EF3E7-52F6-6073-CC29-8D57224133B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CC9FB94-4111-AA15-2C0D-6206D3EA5351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36486F3C-07FB-D6A7-07A4-FC21A60E0710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F086F7FF-A3A2-A462-7AE2-77985590CD47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B24FE0AD-025E-C770-13D3-54BF6017A67A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C4E9E8D1-1537-9CA7-0B98-E7F76DF0364D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2938A6BE-752C-F14C-C5F0-33B6434CF91F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CBF2654-DBCB-75D4-F103-BF4EBF853794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487DC2B4-0421-E14F-404D-D23DE77CCB4A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BD872EF7-C8DE-61CD-9DC3-303D24399806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70C49A1C-C91A-2B6B-D83C-6B601D442BE5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6DDE8E83-DB37-D0FA-7B1C-B48D3C85CEF8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F13FD5F5-6191-E0CD-54F4-5F64E3C1C39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68E2-AD54-A5F7-D816-7F1773FEAE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725" y="23813"/>
            <a:ext cx="7702550" cy="573088"/>
          </a:xfrm>
        </p:spPr>
        <p:txBody>
          <a:bodyPr/>
          <a:lstStyle/>
          <a:p>
            <a:r>
              <a:rPr lang="en-VN" dirty="0"/>
              <a:t>Mascots and marketing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00AAF-4F68-8963-3E75-18CFBAB2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9018"/>
            <a:ext cx="7772400" cy="1708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150C0E-3D3D-B0BC-7C57-94D4C5752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6097"/>
            <a:ext cx="3981778" cy="2236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4F780-029B-B72A-2E60-DCD66284A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778" y="2998214"/>
            <a:ext cx="5057816" cy="1892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533AD-D3D1-2C08-3668-3A35306C60E1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7D92D-995B-BFDC-D860-B3AE17FADCCF}"/>
              </a:ext>
            </a:extLst>
          </p:cNvPr>
          <p:cNvSpPr txBox="1"/>
          <p:nvPr/>
        </p:nvSpPr>
        <p:spPr>
          <a:xfrm>
            <a:off x="156361" y="2707191"/>
            <a:ext cx="58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F1C97-639C-6DD4-12AB-512CE7F604DC}"/>
              </a:ext>
            </a:extLst>
          </p:cNvPr>
          <p:cNvSpPr txBox="1"/>
          <p:nvPr/>
        </p:nvSpPr>
        <p:spPr>
          <a:xfrm>
            <a:off x="2089851" y="2692041"/>
            <a:ext cx="58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42730-D312-5BEE-685B-D8D63E4903A5}"/>
              </a:ext>
            </a:extLst>
          </p:cNvPr>
          <p:cNvSpPr txBox="1"/>
          <p:nvPr/>
        </p:nvSpPr>
        <p:spPr>
          <a:xfrm>
            <a:off x="4281303" y="2927915"/>
            <a:ext cx="58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D108D-A583-46EA-6538-6B6C3CADFF23}"/>
              </a:ext>
            </a:extLst>
          </p:cNvPr>
          <p:cNvSpPr txBox="1"/>
          <p:nvPr/>
        </p:nvSpPr>
        <p:spPr>
          <a:xfrm>
            <a:off x="6763452" y="2929520"/>
            <a:ext cx="58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5375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6F29A-B26D-6B63-F08D-C6E0D986B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6F5257-9C39-F1BC-7E76-B67DA8124B9C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8283-0218-F2E4-A22C-3ACEBAFB5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44548"/>
            <a:ext cx="7772400" cy="2254403"/>
          </a:xfrm>
          <a:prstGeom prst="rect">
            <a:avLst/>
          </a:prstGeom>
        </p:spPr>
      </p:pic>
      <p:pic>
        <p:nvPicPr>
          <p:cNvPr id="4" name="PathwaysLS3e_L1_U3_SB_Audio_03_B_C_D_p47">
            <a:hlinkClick r:id="" action="ppaction://media"/>
            <a:extLst>
              <a:ext uri="{FF2B5EF4-FFF2-40B4-BE49-F238E27FC236}">
                <a16:creationId xmlns:a16="http://schemas.microsoft.com/office/drawing/2014/main" id="{D75FC08B-51D0-B16F-767C-3CC811F0E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9033E-6D7F-51DC-144E-DDBAC6988E7A}"/>
              </a:ext>
            </a:extLst>
          </p:cNvPr>
          <p:cNvSpPr txBox="1"/>
          <p:nvPr/>
        </p:nvSpPr>
        <p:spPr>
          <a:xfrm>
            <a:off x="5798128" y="180999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their products</a:t>
            </a:r>
            <a:endParaRPr lang="en-VN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D1D8E-3503-429E-B5FB-E297C62784A0}"/>
              </a:ext>
            </a:extLst>
          </p:cNvPr>
          <p:cNvSpPr txBox="1"/>
          <p:nvPr/>
        </p:nvSpPr>
        <p:spPr>
          <a:xfrm>
            <a:off x="6456778" y="2191473"/>
            <a:ext cx="51850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something bad</a:t>
            </a:r>
            <a:endParaRPr lang="en-VN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604D11-3FF5-6F01-2CFE-953AC6C283BF}"/>
              </a:ext>
            </a:extLst>
          </p:cNvPr>
          <p:cNvSpPr txBox="1"/>
          <p:nvPr/>
        </p:nvSpPr>
        <p:spPr>
          <a:xfrm>
            <a:off x="6137257" y="2563693"/>
            <a:ext cx="5824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more information</a:t>
            </a:r>
            <a:endParaRPr lang="en-VN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085D8-6910-181B-A921-E139975DFF31}"/>
              </a:ext>
            </a:extLst>
          </p:cNvPr>
          <p:cNvSpPr txBox="1"/>
          <p:nvPr/>
        </p:nvSpPr>
        <p:spPr>
          <a:xfrm>
            <a:off x="6283902" y="2930954"/>
            <a:ext cx="5979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products for schools</a:t>
            </a:r>
            <a:endParaRPr lang="en-VN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E0CE0-F1E1-B480-9C3A-1479EDF103F3}"/>
              </a:ext>
            </a:extLst>
          </p:cNvPr>
          <p:cNvSpPr txBox="1"/>
          <p:nvPr/>
        </p:nvSpPr>
        <p:spPr>
          <a:xfrm>
            <a:off x="5856703" y="3293256"/>
            <a:ext cx="613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good work</a:t>
            </a:r>
            <a:endParaRPr lang="en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9" grpId="0"/>
      <p:bldP spid="11" grpId="0"/>
      <p:bldP spid="1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71867-D8BC-C600-49E4-3F76B0E3B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28537-773B-481A-A55B-AA9FADD3B6E5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7D8B4-3D1C-CF30-FB39-8928DD7F02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333"/>
          <a:stretch/>
        </p:blipFill>
        <p:spPr>
          <a:xfrm>
            <a:off x="547047" y="171450"/>
            <a:ext cx="7556923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8ACBE-C1A7-6712-5262-4AA4F80088BC}"/>
              </a:ext>
            </a:extLst>
          </p:cNvPr>
          <p:cNvSpPr txBox="1"/>
          <p:nvPr/>
        </p:nvSpPr>
        <p:spPr>
          <a:xfrm>
            <a:off x="953445" y="2461403"/>
            <a:ext cx="7146055" cy="3385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VN" sz="1600" b="1" i="1" dirty="0"/>
              <a:t>for example </a:t>
            </a:r>
            <a:r>
              <a:rPr lang="en-VN" sz="1600" dirty="0"/>
              <a:t>and </a:t>
            </a:r>
            <a:r>
              <a:rPr lang="en-VN" sz="1600" b="1" i="1" dirty="0"/>
              <a:t>for instance </a:t>
            </a:r>
            <a:r>
              <a:rPr lang="en-VN" sz="1600" dirty="0"/>
              <a:t>may go at the beginning or end of a sentence.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7500D-B3D2-3A2F-2174-EDDD12B10D01}"/>
              </a:ext>
            </a:extLst>
          </p:cNvPr>
          <p:cNvSpPr txBox="1"/>
          <p:nvPr/>
        </p:nvSpPr>
        <p:spPr>
          <a:xfrm>
            <a:off x="1166672" y="3594925"/>
            <a:ext cx="72187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b="1" dirty="0"/>
              <a:t>Think about </a:t>
            </a:r>
            <a:r>
              <a:rPr lang="en-VN" sz="1600" dirty="0"/>
              <a:t>the advertising you see on social media. Influencers make content, </a:t>
            </a:r>
            <a:r>
              <a:rPr lang="en-VN" sz="1600" b="1" dirty="0"/>
              <a:t>like</a:t>
            </a:r>
            <a:r>
              <a:rPr lang="en-VN" sz="1600" dirty="0"/>
              <a:t> videos and posts, for companies that aim to sell products to their followers. </a:t>
            </a:r>
            <a:r>
              <a:rPr lang="en-VN" sz="1600" b="1" dirty="0"/>
              <a:t>For instance</a:t>
            </a:r>
            <a:r>
              <a:rPr lang="en-VN" sz="1600" dirty="0"/>
              <a:t>, they might recommend a product and provide discount codes to encourage their audience to buy it.</a:t>
            </a:r>
          </a:p>
        </p:txBody>
      </p:sp>
      <p:pic>
        <p:nvPicPr>
          <p:cNvPr id="11" name="example">
            <a:hlinkClick r:id="" action="ppaction://media"/>
            <a:extLst>
              <a:ext uri="{FF2B5EF4-FFF2-40B4-BE49-F238E27FC236}">
                <a16:creationId xmlns:a16="http://schemas.microsoft.com/office/drawing/2014/main" id="{BA704DAD-5F48-B911-8667-CE17B085D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645" y="2799957"/>
            <a:ext cx="812800" cy="81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E094B0-152C-554E-4151-6A78EE617A6A}"/>
              </a:ext>
            </a:extLst>
          </p:cNvPr>
          <p:cNvSpPr txBox="1"/>
          <p:nvPr/>
        </p:nvSpPr>
        <p:spPr>
          <a:xfrm>
            <a:off x="953445" y="3028164"/>
            <a:ext cx="811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b="1" u="sng" dirty="0"/>
              <a:t>Practice</a:t>
            </a:r>
            <a:r>
              <a:rPr lang="en-VN" sz="1600" dirty="0"/>
              <a:t>: Listen to an audio. What words or phrases from the box above can you hear?</a:t>
            </a:r>
          </a:p>
        </p:txBody>
      </p:sp>
    </p:spTree>
    <p:extLst>
      <p:ext uri="{BB962C8B-B14F-4D97-AF65-F5344CB8AC3E}">
        <p14:creationId xmlns:p14="http://schemas.microsoft.com/office/powerpoint/2010/main" val="104508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 animBg="1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BF472-E294-7E54-863A-47D3104A9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AB4B0E-891A-1EE7-91AC-8FCE4E663421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B482F-0170-F030-FD59-7118BC1D8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455"/>
          <a:stretch/>
        </p:blipFill>
        <p:spPr>
          <a:xfrm>
            <a:off x="640871" y="997526"/>
            <a:ext cx="7556923" cy="2805545"/>
          </a:xfrm>
          <a:prstGeom prst="rect">
            <a:avLst/>
          </a:prstGeom>
        </p:spPr>
      </p:pic>
      <p:pic>
        <p:nvPicPr>
          <p:cNvPr id="4" name="PathwaysLS3e_L1_U3_SB_Audio_03_B_C_D_p47">
            <a:hlinkClick r:id="" action="ppaction://media"/>
            <a:extLst>
              <a:ext uri="{FF2B5EF4-FFF2-40B4-BE49-F238E27FC236}">
                <a16:creationId xmlns:a16="http://schemas.microsoft.com/office/drawing/2014/main" id="{5D02582F-97D8-2700-1651-3596BB2AA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691" y="184726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5888A-055B-9EA5-C9CA-9C824EF16A1D}"/>
              </a:ext>
            </a:extLst>
          </p:cNvPr>
          <p:cNvSpPr txBox="1"/>
          <p:nvPr/>
        </p:nvSpPr>
        <p:spPr>
          <a:xfrm>
            <a:off x="1278387" y="1888951"/>
            <a:ext cx="613064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e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2305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5EE2-5110-3DBE-3041-5FABEAA55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425E2-488A-7D0C-1906-C6D7F7B9FBE3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43314-DA01-8ED0-5B05-BFA83FA6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" y="1207833"/>
            <a:ext cx="8811491" cy="2727834"/>
          </a:xfrm>
          <a:prstGeom prst="rect">
            <a:avLst/>
          </a:prstGeom>
        </p:spPr>
      </p:pic>
      <p:pic>
        <p:nvPicPr>
          <p:cNvPr id="4" name="PathwaysLS3e_L1_U3_SB_Audio_03_B_C_D_p47">
            <a:hlinkClick r:id="" action="ppaction://media"/>
            <a:extLst>
              <a:ext uri="{FF2B5EF4-FFF2-40B4-BE49-F238E27FC236}">
                <a16:creationId xmlns:a16="http://schemas.microsoft.com/office/drawing/2014/main" id="{C8EB8B1A-61E8-EBFB-0D7B-993705F48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EFE954E-2DB8-A4F2-18BD-BF256B9F52C6}"/>
              </a:ext>
            </a:extLst>
          </p:cNvPr>
          <p:cNvSpPr/>
          <p:nvPr/>
        </p:nvSpPr>
        <p:spPr>
          <a:xfrm>
            <a:off x="8467687" y="1995054"/>
            <a:ext cx="311727" cy="2909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4F97-7E94-7443-A05B-5829A72B8AC2}"/>
              </a:ext>
            </a:extLst>
          </p:cNvPr>
          <p:cNvSpPr/>
          <p:nvPr/>
        </p:nvSpPr>
        <p:spPr>
          <a:xfrm>
            <a:off x="8467687" y="2388499"/>
            <a:ext cx="311727" cy="2909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1C192F-18B2-C6A9-D9AC-99608D1EA699}"/>
              </a:ext>
            </a:extLst>
          </p:cNvPr>
          <p:cNvSpPr/>
          <p:nvPr/>
        </p:nvSpPr>
        <p:spPr>
          <a:xfrm>
            <a:off x="8010757" y="2738325"/>
            <a:ext cx="311727" cy="2909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B0E7F4-D8CF-01FF-503F-3EA4A05A86B3}"/>
              </a:ext>
            </a:extLst>
          </p:cNvPr>
          <p:cNvSpPr/>
          <p:nvPr/>
        </p:nvSpPr>
        <p:spPr>
          <a:xfrm>
            <a:off x="8467686" y="3137415"/>
            <a:ext cx="311727" cy="2909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EC7E94-A379-5FF4-932E-5E82933DF41F}"/>
              </a:ext>
            </a:extLst>
          </p:cNvPr>
          <p:cNvSpPr/>
          <p:nvPr/>
        </p:nvSpPr>
        <p:spPr>
          <a:xfrm>
            <a:off x="8021148" y="3509433"/>
            <a:ext cx="311727" cy="2909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9E1592-3D42-72AC-BDE1-F32349135D89}"/>
              </a:ext>
            </a:extLst>
          </p:cNvPr>
          <p:cNvCxnSpPr/>
          <p:nvPr/>
        </p:nvCxnSpPr>
        <p:spPr>
          <a:xfrm>
            <a:off x="2971800" y="2285999"/>
            <a:ext cx="55071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B0C789-002D-12AF-AE3B-DCB8587BB4F3}"/>
              </a:ext>
            </a:extLst>
          </p:cNvPr>
          <p:cNvSpPr txBox="1"/>
          <p:nvPr/>
        </p:nvSpPr>
        <p:spPr>
          <a:xfrm>
            <a:off x="3041013" y="1820060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BE4B7-5131-D5DA-B2E6-983FC0ED7EC1}"/>
              </a:ext>
            </a:extLst>
          </p:cNvPr>
          <p:cNvSpPr txBox="1"/>
          <p:nvPr/>
        </p:nvSpPr>
        <p:spPr>
          <a:xfrm>
            <a:off x="5631875" y="2185026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sound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41447-5F2C-73D3-8828-B69A6706F608}"/>
              </a:ext>
            </a:extLst>
          </p:cNvPr>
          <p:cNvSpPr txBox="1"/>
          <p:nvPr/>
        </p:nvSpPr>
        <p:spPr>
          <a:xfrm>
            <a:off x="5344332" y="3095472"/>
            <a:ext cx="2501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</a:t>
            </a:r>
            <a:r>
              <a:rPr lang="en-VN" sz="1600" dirty="0">
                <a:solidFill>
                  <a:srgbClr val="FF0000"/>
                </a:solidFill>
              </a:rPr>
              <a:t>n instant message (app)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3C203D-5A26-C3DD-5731-453B0AC27957}"/>
              </a:ext>
            </a:extLst>
          </p:cNvPr>
          <p:cNvCxnSpPr>
            <a:cxnSpLocks/>
          </p:cNvCxnSpPr>
          <p:nvPr/>
        </p:nvCxnSpPr>
        <p:spPr>
          <a:xfrm>
            <a:off x="5823668" y="2644806"/>
            <a:ext cx="369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826189-5BB4-7D50-FE1A-2F4E2388AF8C}"/>
              </a:ext>
            </a:extLst>
          </p:cNvPr>
          <p:cNvCxnSpPr>
            <a:cxnSpLocks/>
          </p:cNvCxnSpPr>
          <p:nvPr/>
        </p:nvCxnSpPr>
        <p:spPr>
          <a:xfrm>
            <a:off x="3913910" y="3404113"/>
            <a:ext cx="14304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5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7A86-7F5F-317F-3E9B-8D8BB7F60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84053-8548-95B0-A3B3-F4C72E5A3988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30ECC-C7EA-02FB-B158-68013D8E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11932"/>
            <a:ext cx="7772400" cy="15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3" y="1189100"/>
            <a:ext cx="8802253" cy="1964400"/>
          </a:xfrm>
        </p:spPr>
        <p:txBody>
          <a:bodyPr/>
          <a:lstStyle/>
          <a:p>
            <a:r>
              <a:rPr lang="en-US" sz="6600" dirty="0"/>
              <a:t>U</a:t>
            </a:r>
            <a:r>
              <a:rPr lang="en-VN" sz="6600" dirty="0"/>
              <a:t>nit 3: </a:t>
            </a:r>
            <a:br>
              <a:rPr lang="en-VN" sz="6600" dirty="0"/>
            </a:br>
            <a:r>
              <a:rPr lang="en-VN" sz="6600" dirty="0"/>
              <a:t>The marketing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Pages 41-60</a:t>
            </a:r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AC594CB9-CBE1-63F0-1144-C388033A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2F5F81A6-BC27-B944-DE9E-456F2FE1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34538"/>
            <a:ext cx="420167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Video watching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69EE2BCE-3DE6-F068-9143-0B1337EC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439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6E30C090-C823-5D58-89B8-9B7E5DD531B2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7D696F8C-18CA-E0B5-4188-EBB081D19D78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8944D536-58E0-2B86-9AD3-5B4C6A89090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07D3AA85-DF23-A36C-5848-BD1A8A6DD551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68A3B0F0-A22F-E56B-FA65-78C208D1C6E0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C3EFDFC3-E4A7-4AEB-22C0-812B35352C79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862187C8-3714-2840-9DBA-522F91C6D800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500D47E3-E205-B49B-51A0-FC13E5C51C39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CE49A774-52A8-2904-C50A-403E435E06A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BD8A59A2-FED3-87C5-B00C-08D09042E863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42CBE4E4-37CD-8398-07D5-D5F11F1C6B58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41B8A0A5-BF0C-26E5-55AB-00EE0886DE63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71D9D601-BCDA-E7C8-9E8A-454BEAFE1E20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073FAEE2-F9CE-9053-F672-A03C566459BD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89121DDD-1E2A-5BC2-7521-694C902922CE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0E779E3B-2D9D-024A-D004-E243E0CCA6C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292D7FED-C657-C820-A7BE-047DE2E7A55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092906CD-3769-FA09-9258-263FDF64194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633031BF-FC71-BA76-4FFF-F51E7F1D42BF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21CAB9D-D06B-A0E8-0254-D8E3D480E47A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0CADEB36-AC98-757E-9038-1ACE0AB2FF56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390E0149-8C8E-AE2A-9BC8-B1DFCDC4E18B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08F6B18B-077D-E6CD-0B10-412390CD3558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81829244-83C6-8B8F-6061-9C5ED810E3B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CBCDA180-E9DC-C045-76A2-FAB842EF8FC0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B491AAFD-9652-B0B3-34E0-7FA4A38D8D2B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2FF1F9D-B545-7689-62B0-42F75F1F735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C0681A09-DE0C-D433-71DF-D22289A5F3AA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0B3007F0-720F-EE2F-4914-F3D7409746A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29BB0F4C-17E4-3FC6-0A4A-0E46BCBFA16E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and holding phone watching video streaming online on social media.  smartphone with video player on screen. Watch movies, educational  materials, web courses. Vector illustration 15278047 Vector Art at Vecteezy">
            <a:extLst>
              <a:ext uri="{FF2B5EF4-FFF2-40B4-BE49-F238E27FC236}">
                <a16:creationId xmlns:a16="http://schemas.microsoft.com/office/drawing/2014/main" id="{01C7D9A1-1A57-CF7F-FD3F-0FBE18CB927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4AD5A-A058-E5D3-AD55-A4DBE71B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47222-FFDB-354B-0CF6-7300CC4CCE2B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8C08F-2034-1C80-6CF7-834FEF0D5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41678"/>
            <a:ext cx="7772400" cy="47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D6F43-8052-11BA-0BEE-035B055DD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99E07-09AB-26A4-B1E1-C804553AEB71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71A28-42F3-1814-2CD7-4ECBBFA9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56" y="71678"/>
            <a:ext cx="7772400" cy="5000143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733CE76-68FA-A83A-7F49-4B88EB731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201" y="529937"/>
            <a:ext cx="358486" cy="35848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F65D67EF-316B-0435-BEDE-1D31220DB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201" y="775855"/>
            <a:ext cx="358486" cy="35848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930CA605-2CBA-80A9-D27A-F18A761B6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201" y="1242580"/>
            <a:ext cx="358486" cy="358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B9387F-42A8-34E7-496D-99B7DAC5C0B5}"/>
              </a:ext>
            </a:extLst>
          </p:cNvPr>
          <p:cNvSpPr txBox="1"/>
          <p:nvPr/>
        </p:nvSpPr>
        <p:spPr>
          <a:xfrm>
            <a:off x="4057779" y="2080157"/>
            <a:ext cx="1168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customers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5659C-82D9-311C-BE26-2764B5B5B5B8}"/>
              </a:ext>
            </a:extLst>
          </p:cNvPr>
          <p:cNvSpPr txBox="1"/>
          <p:nvPr/>
        </p:nvSpPr>
        <p:spPr>
          <a:xfrm>
            <a:off x="4481079" y="2400300"/>
            <a:ext cx="1379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ingredients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8F17C-0394-7632-8A9C-FE0547F28DAD}"/>
              </a:ext>
            </a:extLst>
          </p:cNvPr>
          <p:cNvSpPr txBox="1"/>
          <p:nvPr/>
        </p:nvSpPr>
        <p:spPr>
          <a:xfrm>
            <a:off x="4481079" y="2724394"/>
            <a:ext cx="1130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audience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50152-D3E3-BBCE-A75A-5A0E1928169C}"/>
              </a:ext>
            </a:extLst>
          </p:cNvPr>
          <p:cNvSpPr txBox="1"/>
          <p:nvPr/>
        </p:nvSpPr>
        <p:spPr>
          <a:xfrm>
            <a:off x="1115596" y="3366178"/>
            <a:ext cx="559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pink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D6AFFF-B896-3C63-7233-B5A7BD80DAC6}"/>
              </a:ext>
            </a:extLst>
          </p:cNvPr>
          <p:cNvSpPr txBox="1"/>
          <p:nvPr/>
        </p:nvSpPr>
        <p:spPr>
          <a:xfrm>
            <a:off x="2602290" y="3366178"/>
            <a:ext cx="1377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white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8220A5-575A-B60E-8E7A-75FDDB0B1104}"/>
              </a:ext>
            </a:extLst>
          </p:cNvPr>
          <p:cNvSpPr txBox="1"/>
          <p:nvPr/>
        </p:nvSpPr>
        <p:spPr>
          <a:xfrm>
            <a:off x="3062721" y="3700185"/>
            <a:ext cx="5595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bright colors</a:t>
            </a:r>
          </a:p>
        </p:txBody>
      </p:sp>
    </p:spTree>
    <p:extLst>
      <p:ext uri="{BB962C8B-B14F-4D97-AF65-F5344CB8AC3E}">
        <p14:creationId xmlns:p14="http://schemas.microsoft.com/office/powerpoint/2010/main" val="143749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8EE5E557-D1D7-6B3C-1BE9-9B4B786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73ABEA0C-350D-89E7-A3FB-D38C214F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F44DAA78-BCDF-068D-FEBA-2B8F2A4B62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7C3DFFF6-AA1A-62B7-2702-D97F807662ED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B65FFF6A-C3B0-347D-0075-C4615DBC9D8E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5DCA66B7-E7BE-77B7-5D25-1793D9EBAE1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E75FD16-6D9B-2F95-A24F-E891F5590C99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26084E09-4801-51BB-63BF-E6913B5EBF7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063D65B5-EBB8-E06A-1BD3-D0E1708F6ED4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1D1EDF5C-85B8-4442-D50C-53B208749F4B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660CE651-4412-7841-3183-091C1F77BC35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E91C09CF-0CE6-AD50-88D3-89051DD5116B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C3EE104D-C329-F948-BF3C-51943E698B2A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C24BBB79-D382-35CC-050A-5F5F526A2912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393C2E94-C57C-581A-1D12-0276D0E388E5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AA7D0D0A-8E54-EEDE-64BD-EF12F971E811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A8F3FB9-641C-DA12-95C2-9E9615FA22E6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033EAE97-C69E-ED05-B8A3-6F229A814AA4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FD994172-9CBB-0906-8165-3AFDBDA310E3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9D4713C8-70B7-8061-C0CD-4AEDF91CEBC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1352A0F-4318-A9A6-D2CF-E5887E11BDF3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4371B69B-1328-49F3-C810-864FA39EC96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3D0B6A37-430A-9FCA-9A87-962A7DFB689E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556A3DC7-352E-87C9-4A63-2E2291872D81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D7E429CD-D473-8671-F1FC-D79B4D3B8101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F9EF7B2F-54DD-9172-0473-BDB93BBBB350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7D062E01-061B-A71B-D211-EB8DA2EDF79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BFE7E644-957B-EF9C-C2CB-B81E335E3A5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3E29B1D-EB68-A869-6ABE-8FE0EA7E4440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BB12006A-B52B-960E-B023-3CE1D36952CD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D312F148-7395-A611-44DC-EFB674C552B3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293B9CCA-DA96-2CC7-4572-D52E556CE4F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8AEF05D9-D033-04B3-BC28-82D639F4CE1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BC6BB110-072F-DEE8-01F6-45D5987E04B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C36EA-9FCB-136C-80C9-5196C0F1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D5A518-98AD-6099-515A-71384817491E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43A1A-4A9E-6ECB-578B-03300939E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911564"/>
            <a:ext cx="7772400" cy="1320371"/>
          </a:xfrm>
          <a:prstGeom prst="rect">
            <a:avLst/>
          </a:prstGeom>
        </p:spPr>
      </p:pic>
      <p:pic>
        <p:nvPicPr>
          <p:cNvPr id="4" name="PathwaysLS3e_L1_U3_SB_Audio_05_A_p52">
            <a:hlinkClick r:id="" action="ppaction://media"/>
            <a:extLst>
              <a:ext uri="{FF2B5EF4-FFF2-40B4-BE49-F238E27FC236}">
                <a16:creationId xmlns:a16="http://schemas.microsoft.com/office/drawing/2014/main" id="{2DD85E43-4BCC-DE96-5F7F-69D39D956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679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8F77B-5FE2-0370-541F-457C9195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ED028A-5348-2D80-285E-DFDAB4A92846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FBE5-5148-FF5C-0A2C-90699A64F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01" y="376337"/>
            <a:ext cx="7217797" cy="4704612"/>
          </a:xfrm>
          <a:prstGeom prst="rect">
            <a:avLst/>
          </a:prstGeom>
        </p:spPr>
      </p:pic>
      <p:pic>
        <p:nvPicPr>
          <p:cNvPr id="4" name="PathwaysLS3e_L1_U3_SB_Audio_06_B_p52">
            <a:hlinkClick r:id="" action="ppaction://media"/>
            <a:extLst>
              <a:ext uri="{FF2B5EF4-FFF2-40B4-BE49-F238E27FC236}">
                <a16:creationId xmlns:a16="http://schemas.microsoft.com/office/drawing/2014/main" id="{3127518F-3F8D-5725-861C-C40DE3A6D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A889DA-FFC6-DB74-E1C5-77E78D3F3663}"/>
              </a:ext>
            </a:extLst>
          </p:cNvPr>
          <p:cNvSpPr txBox="1"/>
          <p:nvPr/>
        </p:nvSpPr>
        <p:spPr>
          <a:xfrm>
            <a:off x="4197927" y="143592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achieve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35ECE-39C7-71AE-1B66-CBFDBF7D22E5}"/>
              </a:ext>
            </a:extLst>
          </p:cNvPr>
          <p:cNvSpPr txBox="1"/>
          <p:nvPr/>
        </p:nvSpPr>
        <p:spPr>
          <a:xfrm>
            <a:off x="4572000" y="204898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figure 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BA0EA-A3DF-4228-2474-09E7A277F262}"/>
              </a:ext>
            </a:extLst>
          </p:cNvPr>
          <p:cNvSpPr txBox="1"/>
          <p:nvPr/>
        </p:nvSpPr>
        <p:spPr>
          <a:xfrm>
            <a:off x="5976198" y="2358824"/>
            <a:ext cx="25547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audience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5498D-58FD-9C09-AA84-D6FD8E21631C}"/>
              </a:ext>
            </a:extLst>
          </p:cNvPr>
          <p:cNvSpPr txBox="1"/>
          <p:nvPr/>
        </p:nvSpPr>
        <p:spPr>
          <a:xfrm>
            <a:off x="4647334" y="2670173"/>
            <a:ext cx="15248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8CB8A6-47B4-6460-EE63-D4BAC54F1DFE}"/>
              </a:ext>
            </a:extLst>
          </p:cNvPr>
          <p:cNvSpPr txBox="1"/>
          <p:nvPr/>
        </p:nvSpPr>
        <p:spPr>
          <a:xfrm>
            <a:off x="3499139" y="2983585"/>
            <a:ext cx="31822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D770C-A360-EB48-1CCF-83EC556C4AF7}"/>
              </a:ext>
            </a:extLst>
          </p:cNvPr>
          <p:cNvSpPr txBox="1"/>
          <p:nvPr/>
        </p:nvSpPr>
        <p:spPr>
          <a:xfrm>
            <a:off x="2591561" y="3296997"/>
            <a:ext cx="1187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attract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F184EA-0567-A605-235B-CF02D333CE4A}"/>
              </a:ext>
            </a:extLst>
          </p:cNvPr>
          <p:cNvSpPr txBox="1"/>
          <p:nvPr/>
        </p:nvSpPr>
        <p:spPr>
          <a:xfrm>
            <a:off x="1795029" y="3585564"/>
            <a:ext cx="6146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message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F491F8-DA26-3F42-1A7D-7CBF66C63B20}"/>
              </a:ext>
            </a:extLst>
          </p:cNvPr>
          <p:cNvSpPr txBox="1"/>
          <p:nvPr/>
        </p:nvSpPr>
        <p:spPr>
          <a:xfrm>
            <a:off x="6263120" y="3595894"/>
            <a:ext cx="15300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complicated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35639-5861-DCE3-5E09-ECF57D343E84}"/>
              </a:ext>
            </a:extLst>
          </p:cNvPr>
          <p:cNvSpPr txBox="1"/>
          <p:nvPr/>
        </p:nvSpPr>
        <p:spPr>
          <a:xfrm>
            <a:off x="4090450" y="3893341"/>
            <a:ext cx="21726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stand out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86226E-8049-267F-48AD-071101C60222}"/>
              </a:ext>
            </a:extLst>
          </p:cNvPr>
          <p:cNvSpPr txBox="1"/>
          <p:nvPr/>
        </p:nvSpPr>
        <p:spPr>
          <a:xfrm>
            <a:off x="6483927" y="4223473"/>
            <a:ext cx="613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6060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8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676A1-50B1-A212-BE71-AF497E40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2C993E-A677-FECB-1FA0-28821514B0F6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8F348-C0FD-02CB-A4B8-C05597E3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28" y="494132"/>
            <a:ext cx="6899744" cy="4155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D2BA7-67E6-75A5-A809-34CEA751A626}"/>
              </a:ext>
            </a:extLst>
          </p:cNvPr>
          <p:cNvSpPr txBox="1"/>
          <p:nvPr/>
        </p:nvSpPr>
        <p:spPr>
          <a:xfrm>
            <a:off x="1641761" y="853183"/>
            <a:ext cx="1911927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stand out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achieve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audience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figure out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result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design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complicated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message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attract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26836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0A57-3B24-8A5B-7C94-02E1FBF24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4C805-2F38-D202-664E-CFFDC6AE4C80}"/>
              </a:ext>
            </a:extLst>
          </p:cNvPr>
          <p:cNvSpPr txBox="1"/>
          <p:nvPr/>
        </p:nvSpPr>
        <p:spPr>
          <a:xfrm>
            <a:off x="924791" y="1177703"/>
            <a:ext cx="7013864" cy="3520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vi-VN" sz="1800" dirty="0"/>
              <a:t>stand out /stænd aʊt/ (phr. v): nổi bật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achieve /əˈtʃiːv/ (v): đạt được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audience /ˈɔːdiəns/ (n): khán giả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figure out /ˈfɪɡə(r) aʊt/ (phr. v): hiểu ra, tìm ra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result /rɪˈzʌlt/ (n): kết quả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design /dɪˈzaɪn/ (n): bản thiết kế (n)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complicated /ˈkɒmplɪkeɪtɪd/ (adj): phức tạp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message /ˈmesɪdʒ/ (n): thông điệp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attract /əˈtrækt/ (v): thu hút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image /ˈɪmɪdʒ/ (n): hình ảnh</a:t>
            </a:r>
          </a:p>
        </p:txBody>
      </p:sp>
    </p:spTree>
    <p:extLst>
      <p:ext uri="{BB962C8B-B14F-4D97-AF65-F5344CB8AC3E}">
        <p14:creationId xmlns:p14="http://schemas.microsoft.com/office/powerpoint/2010/main" val="4125027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D9293-F386-3A95-A4AB-5D2F4A5E6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3F628C-25C7-ADE5-01A4-CE99367B3A40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60812-8F7B-2C43-18D5-3737C711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76" y="1571749"/>
            <a:ext cx="5333337" cy="20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12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BA02A-A379-9032-BCAD-DFDC762B9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1" y="0"/>
            <a:ext cx="7772400" cy="17751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0C51B7-DD88-1A3A-1D99-A43A25EED92D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CCA1-F797-EE9D-CC14-D87B78A353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89" t="1551" r="5184"/>
          <a:stretch/>
        </p:blipFill>
        <p:spPr>
          <a:xfrm>
            <a:off x="5025225" y="1105231"/>
            <a:ext cx="4118775" cy="403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2F84CA-DD7D-BF08-9381-A2B93E3D3DB2}"/>
              </a:ext>
            </a:extLst>
          </p:cNvPr>
          <p:cNvSpPr txBox="1"/>
          <p:nvPr/>
        </p:nvSpPr>
        <p:spPr>
          <a:xfrm>
            <a:off x="531110" y="2374019"/>
            <a:ext cx="245108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/>
              <a:t>achieve (v) </a:t>
            </a:r>
          </a:p>
          <a:p>
            <a:r>
              <a:rPr lang="en-VN" sz="1600" dirty="0"/>
              <a:t>attract (v) </a:t>
            </a:r>
          </a:p>
          <a:p>
            <a:r>
              <a:rPr lang="en-VN" sz="1600" dirty="0"/>
              <a:t>audience (n) </a:t>
            </a:r>
          </a:p>
          <a:p>
            <a:r>
              <a:rPr lang="en-VN" sz="1600" dirty="0"/>
              <a:t>complicated (adj) </a:t>
            </a:r>
          </a:p>
          <a:p>
            <a:r>
              <a:rPr lang="en-VN" sz="1600" dirty="0"/>
              <a:t>design (n) </a:t>
            </a:r>
          </a:p>
          <a:p>
            <a:r>
              <a:rPr lang="en-VN" sz="1600" dirty="0"/>
              <a:t>figure out (v phr) </a:t>
            </a:r>
          </a:p>
          <a:p>
            <a:r>
              <a:rPr lang="en-VN" sz="1600" dirty="0"/>
              <a:t>image (n) </a:t>
            </a:r>
          </a:p>
          <a:p>
            <a:r>
              <a:rPr lang="en-VN" sz="1600" dirty="0"/>
              <a:t>message (n) </a:t>
            </a:r>
          </a:p>
          <a:p>
            <a:r>
              <a:rPr lang="en-VN" sz="1600" dirty="0"/>
              <a:t>result (n) </a:t>
            </a:r>
          </a:p>
          <a:p>
            <a:r>
              <a:rPr lang="en-VN" sz="1600" dirty="0"/>
              <a:t>stand out (v phr) </a:t>
            </a:r>
          </a:p>
          <a:p>
            <a:endParaRPr lang="en-VN" sz="1600" dirty="0"/>
          </a:p>
        </p:txBody>
      </p:sp>
      <p:pic>
        <p:nvPicPr>
          <p:cNvPr id="9" name="PathwaysLS3e_L1_U3_SB_Audio_07_E_p53">
            <a:hlinkClick r:id="" action="ppaction://media"/>
            <a:extLst>
              <a:ext uri="{FF2B5EF4-FFF2-40B4-BE49-F238E27FC236}">
                <a16:creationId xmlns:a16="http://schemas.microsoft.com/office/drawing/2014/main" id="{9A18B997-4E41-72AB-912B-C80143B59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78212" y="307777"/>
            <a:ext cx="812800" cy="812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AEC579-8162-DB33-4FBD-ED01597C4E8D}"/>
              </a:ext>
            </a:extLst>
          </p:cNvPr>
          <p:cNvCxnSpPr/>
          <p:nvPr/>
        </p:nvCxnSpPr>
        <p:spPr>
          <a:xfrm>
            <a:off x="7586536" y="2005446"/>
            <a:ext cx="4156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D8D78-AA5B-CC10-B05A-65A207462999}"/>
              </a:ext>
            </a:extLst>
          </p:cNvPr>
          <p:cNvCxnSpPr>
            <a:cxnSpLocks/>
          </p:cNvCxnSpPr>
          <p:nvPr/>
        </p:nvCxnSpPr>
        <p:spPr>
          <a:xfrm>
            <a:off x="8083494" y="2537114"/>
            <a:ext cx="530570" cy="138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F9FCF6-7759-50EE-03E0-DD61B8626B90}"/>
              </a:ext>
            </a:extLst>
          </p:cNvPr>
          <p:cNvCxnSpPr/>
          <p:nvPr/>
        </p:nvCxnSpPr>
        <p:spPr>
          <a:xfrm>
            <a:off x="6470393" y="1669473"/>
            <a:ext cx="4156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9BC90-D183-9CEE-B85A-F25F96D6B49B}"/>
              </a:ext>
            </a:extLst>
          </p:cNvPr>
          <p:cNvCxnSpPr>
            <a:cxnSpLocks/>
          </p:cNvCxnSpPr>
          <p:nvPr/>
        </p:nvCxnSpPr>
        <p:spPr>
          <a:xfrm>
            <a:off x="8177012" y="3986646"/>
            <a:ext cx="4156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8115C-DFBE-C128-EA14-58F669FDCC09}"/>
              </a:ext>
            </a:extLst>
          </p:cNvPr>
          <p:cNvCxnSpPr>
            <a:cxnSpLocks/>
          </p:cNvCxnSpPr>
          <p:nvPr/>
        </p:nvCxnSpPr>
        <p:spPr>
          <a:xfrm>
            <a:off x="6698994" y="4142510"/>
            <a:ext cx="5642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91E686-7256-2444-C323-EFA5A387BF5E}"/>
              </a:ext>
            </a:extLst>
          </p:cNvPr>
          <p:cNvCxnSpPr>
            <a:cxnSpLocks/>
          </p:cNvCxnSpPr>
          <p:nvPr/>
        </p:nvCxnSpPr>
        <p:spPr>
          <a:xfrm>
            <a:off x="5798127" y="4024747"/>
            <a:ext cx="34060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CE836D-AFFB-34CD-FF9F-2BA5C7F733CF}"/>
              </a:ext>
            </a:extLst>
          </p:cNvPr>
          <p:cNvCxnSpPr>
            <a:cxnSpLocks/>
          </p:cNvCxnSpPr>
          <p:nvPr/>
        </p:nvCxnSpPr>
        <p:spPr>
          <a:xfrm>
            <a:off x="6054756" y="4159829"/>
            <a:ext cx="3148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4EC568-5365-A3EC-A2B6-30B6EF14F675}"/>
              </a:ext>
            </a:extLst>
          </p:cNvPr>
          <p:cNvCxnSpPr>
            <a:cxnSpLocks/>
          </p:cNvCxnSpPr>
          <p:nvPr/>
        </p:nvCxnSpPr>
        <p:spPr>
          <a:xfrm>
            <a:off x="5639972" y="2833255"/>
            <a:ext cx="4987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1841-73A8-08E4-A831-AAAD40A8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021B-C3BB-8A57-1895-AFF357AE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49" y="1257575"/>
            <a:ext cx="7965529" cy="2259000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600" dirty="0"/>
              <a:t>By the end of the lesson, students will be able to: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examine the many factors that go into product marketing.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respond to a listening on the role of mascots, color, and gender in advertising.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respond to a listening on the importance of graphic design in marketing.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use noun suffixes -</a:t>
            </a:r>
            <a:r>
              <a:rPr lang="en-US" sz="1600" dirty="0" err="1"/>
              <a:t>ment</a:t>
            </a:r>
            <a:r>
              <a:rPr lang="en-US" sz="1600" dirty="0"/>
              <a:t> and -</a:t>
            </a:r>
            <a:r>
              <a:rPr lang="en-US" sz="1600" dirty="0" err="1"/>
              <a:t>tion</a:t>
            </a:r>
            <a:r>
              <a:rPr lang="en-US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listen for examples.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analyze graphics.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600" dirty="0"/>
          </a:p>
          <a:p>
            <a:pPr marL="152400" indent="0">
              <a:lnSpc>
                <a:spcPct val="15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077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27BC6565-3215-0013-1E6B-75852461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C94EB954-A975-FF9F-6367-B95B98359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C8F07EFF-38BC-75DF-93B0-BF8E4FCCEA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F2352F34-5DBE-D559-2380-5C7C616524F6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EFB6530D-7410-DF06-7E8A-BFB3856460A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8F53C21-1C47-F4BE-8FDA-A963CFF52E35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C642529E-4E19-6CE8-DA8C-F6DCE80A2C7F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E5F4C16-3312-E01E-D8E9-0C58C26282B6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5F8A967E-63B4-4E54-6813-55F077F07C76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423A496E-F0D2-7B89-8E77-4F7D329568F7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994C1D23-B10A-68D5-E622-1DE6BD878BBE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884F19F0-54C3-5CE4-7280-239D6F86E975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961292F1-7741-2B67-F6DE-3684010347E9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3DDF91D6-5EA0-0B1F-60B6-AFF0F0649E1E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2E00CBED-80D2-3356-EA7C-BC392CE97A44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034A51D6-1A9F-D8E8-486D-C2DF7B695B12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393229C-C8ED-2F8F-55CA-008AE31F178E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79A0B0EE-1097-F03F-538F-D87D624919D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44D23539-3484-2C20-5D76-5279AE5B2330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7578192D-A735-F9C2-A0EF-5EFC11E6119F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F3FEE72-85A2-1E07-9BC8-61E67066E245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5476EE98-3740-0B8B-82B6-B73B24F030E9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ED78A2C9-7D41-3B58-83C7-DF28EF28C144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682D507B-8029-9DE1-6EF3-1A29C31085CE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526BFCE5-6777-0A83-ACDA-C26A12B6D333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7AA64A25-7EAE-9259-D6A7-316B472A4FFD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3C0FBC3D-1BD9-B4C6-7008-BB8EDCF9CE49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52B9E3C4-180E-D2D0-00F1-FDDF47F1420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95A224D0-161A-EC12-4A42-9276114B5B46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EC61445-2856-9A2F-218D-B99BFACA089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F3917499-5323-6DFC-2E41-B8339F25AE59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9F46445E-A2D4-A506-46DD-6D5C844BAFF6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C9627023-9215-16BD-801B-01AAF2EBABB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515ED9B1-9327-BDC3-2BAC-29DD873499A5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0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A690C-EA5B-D84D-B2A2-B5232BA12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2CC4BA-2C63-1311-D579-73F344CBC855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1913C-0FAF-F446-D5EB-0BAFE6CDF5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725" y="64030"/>
            <a:ext cx="7702550" cy="573088"/>
          </a:xfrm>
        </p:spPr>
        <p:txBody>
          <a:bodyPr/>
          <a:lstStyle/>
          <a:p>
            <a:r>
              <a:rPr lang="en-VN" dirty="0"/>
              <a:t>Graphic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282E4-9C55-6AC8-DAA1-298784A91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35" y="728912"/>
            <a:ext cx="7772400" cy="1389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BB880-1215-6A0E-65AA-B215197AD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63" y="2118181"/>
            <a:ext cx="4319725" cy="28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4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E474D-9576-C229-032F-D02D0DB1C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1A06DF-CC95-AFEB-8B31-455D427D1225}"/>
              </a:ext>
            </a:extLst>
          </p:cNvPr>
          <p:cNvSpPr txBox="1"/>
          <p:nvPr/>
        </p:nvSpPr>
        <p:spPr>
          <a:xfrm>
            <a:off x="7944633" y="0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54-55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A1BE7-BDD3-CB9A-C3BE-B0AC4E0D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61" y="0"/>
            <a:ext cx="5208277" cy="2363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C8334-89F1-A852-65BB-B9DCD3DA4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289" y="2285738"/>
            <a:ext cx="4746929" cy="2841860"/>
          </a:xfrm>
          <a:prstGeom prst="rect">
            <a:avLst/>
          </a:prstGeom>
        </p:spPr>
      </p:pic>
      <p:pic>
        <p:nvPicPr>
          <p:cNvPr id="5" name="PathwaysLS3e_L1_U3_SB_Audio_08_B_C_p54_55">
            <a:hlinkClick r:id="" action="ppaction://media"/>
            <a:extLst>
              <a:ext uri="{FF2B5EF4-FFF2-40B4-BE49-F238E27FC236}">
                <a16:creationId xmlns:a16="http://schemas.microsoft.com/office/drawing/2014/main" id="{8598AA9D-67F0-7112-F838-638C7F8D8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9C45AE-5332-080E-2855-AD8265BDDBA9}"/>
              </a:ext>
            </a:extLst>
          </p:cNvPr>
          <p:cNvSpPr/>
          <p:nvPr/>
        </p:nvSpPr>
        <p:spPr>
          <a:xfrm>
            <a:off x="2462645" y="866343"/>
            <a:ext cx="249382" cy="2350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EE8705-3E8E-C51E-98F1-DA6AAB43CD58}"/>
              </a:ext>
            </a:extLst>
          </p:cNvPr>
          <p:cNvSpPr/>
          <p:nvPr/>
        </p:nvSpPr>
        <p:spPr>
          <a:xfrm>
            <a:off x="2473036" y="2040253"/>
            <a:ext cx="249382" cy="2350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7D52C1-E5CA-9F2D-4BB0-6A6F1EADDC71}"/>
              </a:ext>
            </a:extLst>
          </p:cNvPr>
          <p:cNvSpPr/>
          <p:nvPr/>
        </p:nvSpPr>
        <p:spPr>
          <a:xfrm>
            <a:off x="2459181" y="2544433"/>
            <a:ext cx="249382" cy="2350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979CC3-D9D1-29DF-55C6-0E8795A9F120}"/>
              </a:ext>
            </a:extLst>
          </p:cNvPr>
          <p:cNvSpPr/>
          <p:nvPr/>
        </p:nvSpPr>
        <p:spPr>
          <a:xfrm>
            <a:off x="2459181" y="3925945"/>
            <a:ext cx="249382" cy="2350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730E8D-E117-82BE-9939-D0E0FFBD21FE}"/>
              </a:ext>
            </a:extLst>
          </p:cNvPr>
          <p:cNvSpPr/>
          <p:nvPr/>
        </p:nvSpPr>
        <p:spPr>
          <a:xfrm>
            <a:off x="2447460" y="4646032"/>
            <a:ext cx="249382" cy="23509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427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5BB1-5A1B-0D22-0E77-172F931F1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8F666-A64A-6836-588F-5EEDE1D8AA64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A7274-726F-EBA7-34B9-BA264AA7C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13934"/>
            <a:ext cx="7772400" cy="3715631"/>
          </a:xfrm>
          <a:prstGeom prst="rect">
            <a:avLst/>
          </a:prstGeom>
        </p:spPr>
      </p:pic>
      <p:pic>
        <p:nvPicPr>
          <p:cNvPr id="4" name="PathwaysLS3e_L1_U3_SB_Audio_08_B_C_p54_55">
            <a:hlinkClick r:id="" action="ppaction://media"/>
            <a:extLst>
              <a:ext uri="{FF2B5EF4-FFF2-40B4-BE49-F238E27FC236}">
                <a16:creationId xmlns:a16="http://schemas.microsoft.com/office/drawing/2014/main" id="{EED90C68-8B7D-6F06-0327-99A59B6BF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669C4-C494-5558-650A-93A2D5DA8F9B}"/>
              </a:ext>
            </a:extLst>
          </p:cNvPr>
          <p:cNvSpPr txBox="1"/>
          <p:nvPr/>
        </p:nvSpPr>
        <p:spPr>
          <a:xfrm>
            <a:off x="3060123" y="1309038"/>
            <a:ext cx="4582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graphic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015AE-EDBC-EE87-2803-460B288AA092}"/>
              </a:ext>
            </a:extLst>
          </p:cNvPr>
          <p:cNvSpPr txBox="1"/>
          <p:nvPr/>
        </p:nvSpPr>
        <p:spPr>
          <a:xfrm>
            <a:off x="6021532" y="1663240"/>
            <a:ext cx="4582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advertise products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97BA0-4FC3-4892-802E-AE6F82C9FC49}"/>
              </a:ext>
            </a:extLst>
          </p:cNvPr>
          <p:cNvSpPr txBox="1"/>
          <p:nvPr/>
        </p:nvSpPr>
        <p:spPr>
          <a:xfrm>
            <a:off x="3571875" y="2039514"/>
            <a:ext cx="5314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new and unique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8591F-50B9-CD7C-9EA8-57A4B1A14933}"/>
              </a:ext>
            </a:extLst>
          </p:cNvPr>
          <p:cNvSpPr txBox="1"/>
          <p:nvPr/>
        </p:nvSpPr>
        <p:spPr>
          <a:xfrm>
            <a:off x="6595630" y="2669598"/>
            <a:ext cx="5314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more people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1A7E5-5A3C-D70A-E27B-DBE6381FA05A}"/>
              </a:ext>
            </a:extLst>
          </p:cNvPr>
          <p:cNvSpPr txBox="1"/>
          <p:nvPr/>
        </p:nvSpPr>
        <p:spPr>
          <a:xfrm>
            <a:off x="6268317" y="3352359"/>
            <a:ext cx="5969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share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75919-DC06-24F1-6E5B-A7073752B117}"/>
              </a:ext>
            </a:extLst>
          </p:cNvPr>
          <p:cNvSpPr txBox="1"/>
          <p:nvPr/>
        </p:nvSpPr>
        <p:spPr>
          <a:xfrm>
            <a:off x="4473286" y="4050608"/>
            <a:ext cx="6130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think creatively</a:t>
            </a:r>
          </a:p>
        </p:txBody>
      </p:sp>
    </p:spTree>
    <p:extLst>
      <p:ext uri="{BB962C8B-B14F-4D97-AF65-F5344CB8AC3E}">
        <p14:creationId xmlns:p14="http://schemas.microsoft.com/office/powerpoint/2010/main" val="16047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5AF86-8A15-AE48-A4B9-E0665B7D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4A3818-C94B-7378-2828-357F5CE4D8DB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9D3B1-47F8-DF81-DC30-219667EA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74" y="888671"/>
            <a:ext cx="7772400" cy="2082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4A379D-F239-7029-F9CB-F12C5F0D5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74" y="3230601"/>
            <a:ext cx="8623245" cy="649635"/>
          </a:xfrm>
          <a:prstGeom prst="rect">
            <a:avLst/>
          </a:prstGeom>
        </p:spPr>
      </p:pic>
      <p:pic>
        <p:nvPicPr>
          <p:cNvPr id="5" name="PathwaysLS3e_L1_U3_SB_Audio_09_D_p55">
            <a:hlinkClick r:id="" action="ppaction://media"/>
            <a:extLst>
              <a:ext uri="{FF2B5EF4-FFF2-40B4-BE49-F238E27FC236}">
                <a16:creationId xmlns:a16="http://schemas.microsoft.com/office/drawing/2014/main" id="{408BD5E6-81C9-BA23-ED19-6292F93E1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333573-DA88-A514-1618-53488B06E277}"/>
              </a:ext>
            </a:extLst>
          </p:cNvPr>
          <p:cNvCxnSpPr/>
          <p:nvPr/>
        </p:nvCxnSpPr>
        <p:spPr>
          <a:xfrm>
            <a:off x="2857500" y="1828800"/>
            <a:ext cx="46759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F5A97F-7792-D76B-25DC-6C12300C5F83}"/>
              </a:ext>
            </a:extLst>
          </p:cNvPr>
          <p:cNvSpPr txBox="1"/>
          <p:nvPr/>
        </p:nvSpPr>
        <p:spPr>
          <a:xfrm>
            <a:off x="2795380" y="1384465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VN" dirty="0">
                <a:solidFill>
                  <a:srgbClr val="FF0000"/>
                </a:solidFill>
              </a:rPr>
              <a:t>o-to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66792F-6EBF-1C32-358F-D11700B5C421}"/>
              </a:ext>
            </a:extLst>
          </p:cNvPr>
          <p:cNvCxnSpPr>
            <a:cxnSpLocks/>
          </p:cNvCxnSpPr>
          <p:nvPr/>
        </p:nvCxnSpPr>
        <p:spPr>
          <a:xfrm>
            <a:off x="890154" y="2189018"/>
            <a:ext cx="78278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F60CA2-ACB3-CB2E-15F3-53D996F32028}"/>
              </a:ext>
            </a:extLst>
          </p:cNvPr>
          <p:cNvCxnSpPr>
            <a:cxnSpLocks/>
          </p:cNvCxnSpPr>
          <p:nvPr/>
        </p:nvCxnSpPr>
        <p:spPr>
          <a:xfrm>
            <a:off x="890154" y="2854036"/>
            <a:ext cx="8763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5E2BD-A84A-55DA-9103-B6C2D753E2C9}"/>
              </a:ext>
            </a:extLst>
          </p:cNvPr>
          <p:cNvCxnSpPr>
            <a:cxnSpLocks/>
          </p:cNvCxnSpPr>
          <p:nvPr/>
        </p:nvCxnSpPr>
        <p:spPr>
          <a:xfrm>
            <a:off x="2795380" y="2854036"/>
            <a:ext cx="67518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64E2DA-33A5-3B74-2CA2-628013646B84}"/>
              </a:ext>
            </a:extLst>
          </p:cNvPr>
          <p:cNvSpPr txBox="1"/>
          <p:nvPr/>
        </p:nvSpPr>
        <p:spPr>
          <a:xfrm>
            <a:off x="0" y="191289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marketing</a:t>
            </a:r>
            <a:endParaRPr lang="en-VN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22BD1-C417-6B88-BC84-B63D60487104}"/>
              </a:ext>
            </a:extLst>
          </p:cNvPr>
          <p:cNvSpPr txBox="1"/>
          <p:nvPr/>
        </p:nvSpPr>
        <p:spPr>
          <a:xfrm>
            <a:off x="-40076" y="2590802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0000"/>
                </a:solidFill>
              </a:rPr>
              <a:t>customers</a:t>
            </a:r>
            <a:endParaRPr lang="en-VN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6FF20F-C6CB-EE6C-7EC4-1E7D41822A36}"/>
              </a:ext>
            </a:extLst>
          </p:cNvPr>
          <p:cNvSpPr txBox="1"/>
          <p:nvPr/>
        </p:nvSpPr>
        <p:spPr>
          <a:xfrm>
            <a:off x="3501737" y="259080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0000"/>
                </a:solidFill>
              </a:rPr>
              <a:t>product</a:t>
            </a:r>
            <a:endParaRPr lang="en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15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7" name="Google Shape;687;p31"/>
          <p:cNvSpPr txBox="1">
            <a:spLocks noGrp="1"/>
          </p:cNvSpPr>
          <p:nvPr>
            <p:ph type="title" idx="2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 idx="3"/>
          </p:nvPr>
        </p:nvSpPr>
        <p:spPr>
          <a:xfrm>
            <a:off x="297755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9" name="Google Shape;689;p31"/>
          <p:cNvSpPr txBox="1">
            <a:spLocks noGrp="1"/>
          </p:cNvSpPr>
          <p:nvPr>
            <p:ph type="title" idx="4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 idx="5"/>
          </p:nvPr>
        </p:nvSpPr>
        <p:spPr>
          <a:xfrm>
            <a:off x="544820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6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31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A</a:t>
            </a:r>
            <a:endParaRPr dirty="0"/>
          </a:p>
        </p:txBody>
      </p:sp>
      <p:sp>
        <p:nvSpPr>
          <p:cNvPr id="694" name="Google Shape;694;p31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WATCHING</a:t>
            </a:r>
            <a:endParaRPr dirty="0"/>
          </a:p>
        </p:txBody>
      </p:sp>
      <p:sp>
        <p:nvSpPr>
          <p:cNvPr id="696" name="Google Shape;696;p31"/>
          <p:cNvSpPr txBox="1">
            <a:spLocks noGrp="1"/>
          </p:cNvSpPr>
          <p:nvPr>
            <p:ph type="subTitle" idx="13"/>
          </p:nvPr>
        </p:nvSpPr>
        <p:spPr>
          <a:xfrm>
            <a:off x="219215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B</a:t>
            </a:r>
            <a:endParaRPr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subTitle" idx="14"/>
          </p:nvPr>
        </p:nvSpPr>
        <p:spPr>
          <a:xfrm>
            <a:off x="466280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LISTENING 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9AEE-036F-BB51-0238-BB04F0E2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VN" dirty="0"/>
              <a:t>Explore the theme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BCED8-3083-B408-7F2C-97A37DBE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23" y="859001"/>
            <a:ext cx="2862470" cy="3856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AF1D3-2EB7-EA10-2806-D0BD8D90ACE6}"/>
              </a:ext>
            </a:extLst>
          </p:cNvPr>
          <p:cNvSpPr txBox="1"/>
          <p:nvPr/>
        </p:nvSpPr>
        <p:spPr>
          <a:xfrm>
            <a:off x="530750" y="1879252"/>
            <a:ext cx="48602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/>
              <a:t>Read the information (pp. 42-43). </a:t>
            </a:r>
          </a:p>
          <a:p>
            <a:r>
              <a:rPr lang="en-VN" sz="1600" dirty="0"/>
              <a:t>Then discuss the questions. </a:t>
            </a:r>
          </a:p>
          <a:p>
            <a:pPr marL="342900" indent="-342900">
              <a:buAutoNum type="arabicPeriod"/>
            </a:pPr>
            <a:r>
              <a:rPr lang="en-VN" sz="1600" dirty="0"/>
              <a:t>What do you buy online? </a:t>
            </a:r>
          </a:p>
          <a:p>
            <a:pPr marL="342900" indent="-342900">
              <a:buAutoNum type="arabicPeriod"/>
            </a:pPr>
            <a:r>
              <a:rPr lang="en-VN" sz="1600" dirty="0"/>
              <a:t>Which of these things do you do when you are shopping online? </a:t>
            </a:r>
          </a:p>
          <a:p>
            <a:pPr marL="342900" indent="-342900">
              <a:buAutoNum type="arabicPeriod"/>
            </a:pPr>
            <a:r>
              <a:rPr lang="en-VN" sz="1600" dirty="0"/>
              <a:t>Does any of the information surprise you? </a:t>
            </a:r>
          </a:p>
          <a:p>
            <a:endParaRPr lang="en-VN" sz="1600" dirty="0"/>
          </a:p>
        </p:txBody>
      </p:sp>
    </p:spTree>
    <p:extLst>
      <p:ext uri="{BB962C8B-B14F-4D97-AF65-F5344CB8AC3E}">
        <p14:creationId xmlns:p14="http://schemas.microsoft.com/office/powerpoint/2010/main" val="200702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A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4"/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/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/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/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/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164DA915-580B-6BF6-0754-8E88833535B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329D7-F0E8-2D8B-00C4-C67DA0751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71" y="265046"/>
            <a:ext cx="6979257" cy="461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9BB10F-D0E1-C3C5-9CE4-C4F74F09CCCD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44</a:t>
            </a:r>
          </a:p>
        </p:txBody>
      </p:sp>
      <p:pic>
        <p:nvPicPr>
          <p:cNvPr id="4" name="PathwaysLS3e_L1_U3_SB_Audio_01_A_p44">
            <a:hlinkClick r:id="" action="ppaction://media"/>
            <a:extLst>
              <a:ext uri="{FF2B5EF4-FFF2-40B4-BE49-F238E27FC236}">
                <a16:creationId xmlns:a16="http://schemas.microsoft.com/office/drawing/2014/main" id="{B21BB083-367B-D6A1-5E49-39136562C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19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6462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4B12A3-D9B4-4EB3-1A24-A1F596F5766D}"/>
              </a:ext>
            </a:extLst>
          </p:cNvPr>
          <p:cNvSpPr txBox="1"/>
          <p:nvPr/>
        </p:nvSpPr>
        <p:spPr>
          <a:xfrm>
            <a:off x="8197794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43782-E7A3-7130-D057-8A2EB6EDA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446" y="503391"/>
            <a:ext cx="6677108" cy="3745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CD8BE1-9662-510B-6D66-69BDE7BCA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58012"/>
            <a:ext cx="7772400" cy="564193"/>
          </a:xfrm>
          <a:prstGeom prst="rect">
            <a:avLst/>
          </a:prstGeom>
        </p:spPr>
      </p:pic>
      <p:pic>
        <p:nvPicPr>
          <p:cNvPr id="5" name="PathwaysLS3e_L1_U3_SB_Audio_02_B_p44">
            <a:hlinkClick r:id="" action="ppaction://media"/>
            <a:extLst>
              <a:ext uri="{FF2B5EF4-FFF2-40B4-BE49-F238E27FC236}">
                <a16:creationId xmlns:a16="http://schemas.microsoft.com/office/drawing/2014/main" id="{6B5C2791-A78F-CE77-3C24-5C645EC4C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4233708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51C740-652E-F7E6-0E67-517315CD5B91}"/>
              </a:ext>
            </a:extLst>
          </p:cNvPr>
          <p:cNvSpPr txBox="1"/>
          <p:nvPr/>
        </p:nvSpPr>
        <p:spPr>
          <a:xfrm>
            <a:off x="1633682" y="390159"/>
            <a:ext cx="1504373" cy="3980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encourage</a:t>
            </a:r>
          </a:p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product</a:t>
            </a:r>
          </a:p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customers</a:t>
            </a:r>
          </a:p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quality</a:t>
            </a:r>
          </a:p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aim</a:t>
            </a:r>
          </a:p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popular</a:t>
            </a:r>
          </a:p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advertise</a:t>
            </a:r>
          </a:p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characters</a:t>
            </a:r>
          </a:p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commercials</a:t>
            </a:r>
          </a:p>
          <a:p>
            <a:pPr algn="ctr">
              <a:lnSpc>
                <a:spcPct val="155000"/>
              </a:lnSpc>
            </a:pPr>
            <a:r>
              <a:rPr lang="en-US" sz="1600" dirty="0">
                <a:solidFill>
                  <a:srgbClr val="FF0000"/>
                </a:solidFill>
              </a:rPr>
              <a:t>represent</a:t>
            </a:r>
            <a:endParaRPr lang="en-V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0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7612-F313-DF78-E98F-9F47A098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FA2F0-98C6-E29E-7699-CB97DF9FEBF3}"/>
              </a:ext>
            </a:extLst>
          </p:cNvPr>
          <p:cNvSpPr txBox="1"/>
          <p:nvPr/>
        </p:nvSpPr>
        <p:spPr>
          <a:xfrm>
            <a:off x="914400" y="1017725"/>
            <a:ext cx="7315199" cy="3520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vi-VN" sz="1800" dirty="0"/>
              <a:t>encourage /ɪnˈkʌrɪdʒ/ (v): khuyến khích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product /ˈprɒdʌkt/ (n): sản phẩm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customer /ˈkʌstəmə/ (n): khách hàng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quality /ˈkwɒləti/ (n): chất lượng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aim /eɪm/ (v): nhắm đến 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popular /ˈpɒpjələ(r)/ (adj): phổ biến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advertise /ˈædvətaɪz/ (v): quảng cáo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character /ˈkærəktə/ (n): nhân vật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commercial /kəˈmɜːʃəl/ (n): quảng cáo (trên TV, radio...)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represent /ˌreprɪˈzent/ (v): đại diện, thể hiện</a:t>
            </a:r>
          </a:p>
        </p:txBody>
      </p:sp>
    </p:spTree>
    <p:extLst>
      <p:ext uri="{BB962C8B-B14F-4D97-AF65-F5344CB8AC3E}">
        <p14:creationId xmlns:p14="http://schemas.microsoft.com/office/powerpoint/2010/main" val="2766389677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723</Words>
  <Application>Microsoft Macintosh PowerPoint</Application>
  <PresentationFormat>On-screen Show (16:9)</PresentationFormat>
  <Paragraphs>178</Paragraphs>
  <Slides>35</Slides>
  <Notes>22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Raleway</vt:lpstr>
      <vt:lpstr>Edu VIC WA NT Beginner</vt:lpstr>
      <vt:lpstr>Anaheim</vt:lpstr>
      <vt:lpstr>Nunito Light</vt:lpstr>
      <vt:lpstr>Mulish</vt:lpstr>
      <vt:lpstr>Arial</vt:lpstr>
      <vt:lpstr>English Teacher Portfolio by Slidesgo</vt:lpstr>
      <vt:lpstr>Listening and integrated skills A2</vt:lpstr>
      <vt:lpstr>Unit 3:  The marketing machine</vt:lpstr>
      <vt:lpstr>Lesson objectives</vt:lpstr>
      <vt:lpstr>TABLE OF CONTENTS</vt:lpstr>
      <vt:lpstr>Explore the theme</vt:lpstr>
      <vt:lpstr>Vocabulary A</vt:lpstr>
      <vt:lpstr>PowerPoint Presentation</vt:lpstr>
      <vt:lpstr>PowerPoint Presentation</vt:lpstr>
      <vt:lpstr>Word list</vt:lpstr>
      <vt:lpstr>PowerPoint Presentation</vt:lpstr>
      <vt:lpstr>PowerPoint Presentation</vt:lpstr>
      <vt:lpstr>PowerPoint Presentation</vt:lpstr>
      <vt:lpstr>Listening A</vt:lpstr>
      <vt:lpstr>Mascots and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watching</vt:lpstr>
      <vt:lpstr>PowerPoint Presentation</vt:lpstr>
      <vt:lpstr>PowerPoint Presentation</vt:lpstr>
      <vt:lpstr>Vocabulary B</vt:lpstr>
      <vt:lpstr>PowerPoint Presentation</vt:lpstr>
      <vt:lpstr>PowerPoint Presentation</vt:lpstr>
      <vt:lpstr>PowerPoint Presentation</vt:lpstr>
      <vt:lpstr>Word list</vt:lpstr>
      <vt:lpstr>PowerPoint Presentation</vt:lpstr>
      <vt:lpstr>PowerPoint Presentation</vt:lpstr>
      <vt:lpstr>Listening B</vt:lpstr>
      <vt:lpstr>Graphic design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8</cp:revision>
  <dcterms:modified xsi:type="dcterms:W3CDTF">2025-08-15T15:22:26Z</dcterms:modified>
</cp:coreProperties>
</file>